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6" r:id="rId5"/>
    <p:sldId id="267" r:id="rId6"/>
    <p:sldId id="264" r:id="rId7"/>
    <p:sldId id="263" r:id="rId8"/>
    <p:sldId id="259" r:id="rId9"/>
    <p:sldId id="260" r:id="rId10"/>
    <p:sldId id="261" r:id="rId11"/>
    <p:sldId id="262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[monthly_summary.xlsx]duration_by_month!PivotTable1</c:name>
    <c:fmtId val="4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5.2692038495188102E-2"/>
          <c:y val="7.407407407407407E-2"/>
          <c:w val="0.75537314085739282"/>
          <c:h val="0.84167468649752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duration_by_month!$B$1:$B$2</c:f>
              <c:strCache>
                <c:ptCount val="1"/>
                <c:pt idx="0">
                  <c:v>casual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duration_by_month!$A$3:$A$15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duration_by_month!$B$3:$B$15</c:f>
              <c:numCache>
                <c:formatCode>General</c:formatCode>
                <c:ptCount val="12"/>
                <c:pt idx="0">
                  <c:v>19.0866622293712</c:v>
                </c:pt>
                <c:pt idx="1">
                  <c:v>25.0757915457244</c:v>
                </c:pt>
                <c:pt idx="2">
                  <c:v>28.586317898610499</c:v>
                </c:pt>
                <c:pt idx="3">
                  <c:v>28.245185591906601</c:v>
                </c:pt>
                <c:pt idx="4">
                  <c:v>28.774069377921599</c:v>
                </c:pt>
                <c:pt idx="5">
                  <c:v>26.6332549553367</c:v>
                </c:pt>
                <c:pt idx="6">
                  <c:v>25.549486411339501</c:v>
                </c:pt>
                <c:pt idx="7">
                  <c:v>24.528710395927</c:v>
                </c:pt>
                <c:pt idx="8">
                  <c:v>23.419568192506699</c:v>
                </c:pt>
                <c:pt idx="9">
                  <c:v>21.059456729435301</c:v>
                </c:pt>
                <c:pt idx="10">
                  <c:v>17.2867099286584</c:v>
                </c:pt>
                <c:pt idx="11">
                  <c:v>21.010387864180501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40-4D90-8828-993DEC9158B4}"/>
            </c:ext>
          </c:extLst>
        </c:ser>
        <c:ser>
          <c:idx val="1"/>
          <c:order val="1"/>
          <c:tx>
            <c:strRef>
              <c:f>duration_by_month!$C$1:$C$2</c:f>
              <c:strCache>
                <c:ptCount val="1"/>
                <c:pt idx="0">
                  <c:v>member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duration_by_month!$A$3:$A$15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duration_by_month!$C$3:$C$15</c:f>
              <c:numCache>
                <c:formatCode>General</c:formatCode>
                <c:ptCount val="12"/>
                <c:pt idx="0">
                  <c:v>12.0563959059418</c:v>
                </c:pt>
                <c:pt idx="1">
                  <c:v>14.068248175182401</c:v>
                </c:pt>
                <c:pt idx="2">
                  <c:v>13.5349059457262</c:v>
                </c:pt>
                <c:pt idx="3">
                  <c:v>14.0728994524721</c:v>
                </c:pt>
                <c:pt idx="4">
                  <c:v>14.054969319788301</c:v>
                </c:pt>
                <c:pt idx="5">
                  <c:v>14.0042366247568</c:v>
                </c:pt>
                <c:pt idx="6">
                  <c:v>13.7101943008022</c:v>
                </c:pt>
                <c:pt idx="7">
                  <c:v>13.5625951083715</c:v>
                </c:pt>
                <c:pt idx="8">
                  <c:v>13.1568463401376</c:v>
                </c:pt>
                <c:pt idx="9">
                  <c:v>11.8792156684313</c:v>
                </c:pt>
                <c:pt idx="10">
                  <c:v>10.690461469693499</c:v>
                </c:pt>
                <c:pt idx="11">
                  <c:v>12.219112476582399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40-4D90-8828-993DEC9158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41798832"/>
        <c:axId val="1941814640"/>
      </c:barChart>
      <c:catAx>
        <c:axId val="1941798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1814640"/>
        <c:crosses val="autoZero"/>
        <c:auto val="1"/>
        <c:lblAlgn val="ctr"/>
        <c:lblOffset val="100"/>
        <c:noMultiLvlLbl val="0"/>
      </c:catAx>
      <c:valAx>
        <c:axId val="1941814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1798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2916666666666667"/>
          <c:y val="0.12435221638961794"/>
          <c:w val="0.20416666666666664"/>
          <c:h val="0.223517424905220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[monthly_summary.xlsx]rides_by_month!PivotTable2</c:name>
    <c:fmtId val="3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10335870516185477"/>
          <c:y val="7.407407407407407E-2"/>
          <c:w val="0.70470647419072618"/>
          <c:h val="0.84167468649752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rides_by_month!$B$1:$B$2</c:f>
              <c:strCache>
                <c:ptCount val="1"/>
                <c:pt idx="0">
                  <c:v>casual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rides_by_month!$A$3:$A$15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rides_by_month!$B$3:$B$15</c:f>
              <c:numCache>
                <c:formatCode>General</c:formatCode>
                <c:ptCount val="12"/>
                <c:pt idx="0">
                  <c:v>18029</c:v>
                </c:pt>
                <c:pt idx="1">
                  <c:v>9991</c:v>
                </c:pt>
                <c:pt idx="2">
                  <c:v>83513</c:v>
                </c:pt>
                <c:pt idx="3">
                  <c:v>135683</c:v>
                </c:pt>
                <c:pt idx="4">
                  <c:v>255134</c:v>
                </c:pt>
                <c:pt idx="5">
                  <c:v>368088</c:v>
                </c:pt>
                <c:pt idx="6">
                  <c:v>439619</c:v>
                </c:pt>
                <c:pt idx="7">
                  <c:v>410648</c:v>
                </c:pt>
                <c:pt idx="8">
                  <c:v>362183</c:v>
                </c:pt>
                <c:pt idx="9">
                  <c:v>255913</c:v>
                </c:pt>
                <c:pt idx="10">
                  <c:v>106483</c:v>
                </c:pt>
                <c:pt idx="11">
                  <c:v>29873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A2-445D-83B7-D0EDAAA84C28}"/>
            </c:ext>
          </c:extLst>
        </c:ser>
        <c:ser>
          <c:idx val="1"/>
          <c:order val="1"/>
          <c:tx>
            <c:strRef>
              <c:f>rides_by_month!$C$1:$C$2</c:f>
              <c:strCache>
                <c:ptCount val="1"/>
                <c:pt idx="0">
                  <c:v>member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rides_by_month!$A$3:$A$15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rides_by_month!$C$3:$C$15</c:f>
              <c:numCache>
                <c:formatCode>General</c:formatCode>
                <c:ptCount val="12"/>
                <c:pt idx="0">
                  <c:v>78618</c:v>
                </c:pt>
                <c:pt idx="1">
                  <c:v>39319</c:v>
                </c:pt>
                <c:pt idx="2">
                  <c:v>144367</c:v>
                </c:pt>
                <c:pt idx="3">
                  <c:v>200416</c:v>
                </c:pt>
                <c:pt idx="4">
                  <c:v>274444</c:v>
                </c:pt>
                <c:pt idx="5">
                  <c:v>358548</c:v>
                </c:pt>
                <c:pt idx="6">
                  <c:v>379995</c:v>
                </c:pt>
                <c:pt idx="7">
                  <c:v>391308</c:v>
                </c:pt>
                <c:pt idx="8">
                  <c:v>391859</c:v>
                </c:pt>
                <c:pt idx="9">
                  <c:v>373626</c:v>
                </c:pt>
                <c:pt idx="10">
                  <c:v>252801</c:v>
                </c:pt>
                <c:pt idx="11">
                  <c:v>101064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A2-445D-83B7-D0EDAAA84C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41798416"/>
        <c:axId val="1941809232"/>
      </c:barChart>
      <c:catAx>
        <c:axId val="1941798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1809232"/>
        <c:crosses val="autoZero"/>
        <c:auto val="1"/>
        <c:lblAlgn val="ctr"/>
        <c:lblOffset val="100"/>
        <c:noMultiLvlLbl val="0"/>
      </c:catAx>
      <c:valAx>
        <c:axId val="1941809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1798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2361111111111112"/>
          <c:y val="0.13824110527850683"/>
          <c:w val="0.20416666666666664"/>
          <c:h val="0.223517424905220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[graphs_by_hour_and_weekday.xlsx]day_of_week!PivotTable1</c:name>
    <c:fmtId val="15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7.6092298278666093E-2"/>
          <c:y val="5.748531227875666E-2"/>
          <c:w val="0.55555285057941062"/>
          <c:h val="0.833566474624520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day_of_week!$B$1:$B$2</c:f>
              <c:strCache>
                <c:ptCount val="1"/>
                <c:pt idx="0">
                  <c:v>casual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day_of_week!$A$3:$A$10</c:f>
              <c:strCache>
                <c:ptCount val="7"/>
                <c:pt idx="0">
                  <c:v>Sun</c:v>
                </c:pt>
                <c:pt idx="1">
                  <c:v>Mon</c:v>
                </c:pt>
                <c:pt idx="2">
                  <c:v>Tue</c:v>
                </c:pt>
                <c:pt idx="3">
                  <c:v>Wed</c:v>
                </c:pt>
                <c:pt idx="4">
                  <c:v>Thu</c:v>
                </c:pt>
                <c:pt idx="5">
                  <c:v>Fri</c:v>
                </c:pt>
                <c:pt idx="6">
                  <c:v>Sat</c:v>
                </c:pt>
              </c:strCache>
            </c:strRef>
          </c:cat>
          <c:val>
            <c:numRef>
              <c:f>day_of_week!$B$3:$B$10</c:f>
              <c:numCache>
                <c:formatCode>General</c:formatCode>
                <c:ptCount val="7"/>
                <c:pt idx="0">
                  <c:v>474463</c:v>
                </c:pt>
                <c:pt idx="1">
                  <c:v>280607</c:v>
                </c:pt>
                <c:pt idx="2">
                  <c:v>270839</c:v>
                </c:pt>
                <c:pt idx="3">
                  <c:v>271638</c:v>
                </c:pt>
                <c:pt idx="4">
                  <c:v>276823</c:v>
                </c:pt>
                <c:pt idx="5">
                  <c:v>352702</c:v>
                </c:pt>
                <c:pt idx="6">
                  <c:v>548085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13-4810-B7CE-4404B3F3A69C}"/>
            </c:ext>
          </c:extLst>
        </c:ser>
        <c:ser>
          <c:idx val="1"/>
          <c:order val="1"/>
          <c:tx>
            <c:strRef>
              <c:f>day_of_week!$C$1:$C$2</c:f>
              <c:strCache>
                <c:ptCount val="1"/>
                <c:pt idx="0">
                  <c:v>member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day_of_week!$A$3:$A$10</c:f>
              <c:strCache>
                <c:ptCount val="7"/>
                <c:pt idx="0">
                  <c:v>Sun</c:v>
                </c:pt>
                <c:pt idx="1">
                  <c:v>Mon</c:v>
                </c:pt>
                <c:pt idx="2">
                  <c:v>Tue</c:v>
                </c:pt>
                <c:pt idx="3">
                  <c:v>Wed</c:v>
                </c:pt>
                <c:pt idx="4">
                  <c:v>Thu</c:v>
                </c:pt>
                <c:pt idx="5">
                  <c:v>Fri</c:v>
                </c:pt>
                <c:pt idx="6">
                  <c:v>Sat</c:v>
                </c:pt>
              </c:strCache>
            </c:strRef>
          </c:cat>
          <c:val>
            <c:numRef>
              <c:f>day_of_week!$C$3:$C$10</c:f>
              <c:numCache>
                <c:formatCode>General</c:formatCode>
                <c:ptCount val="7"/>
                <c:pt idx="0">
                  <c:v>372060</c:v>
                </c:pt>
                <c:pt idx="1">
                  <c:v>407231</c:v>
                </c:pt>
                <c:pt idx="2">
                  <c:v>460135</c:v>
                </c:pt>
                <c:pt idx="3">
                  <c:v>460383</c:v>
                </c:pt>
                <c:pt idx="4">
                  <c:v>432711</c:v>
                </c:pt>
                <c:pt idx="5">
                  <c:v>428869</c:v>
                </c:pt>
                <c:pt idx="6">
                  <c:v>424976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13-4810-B7CE-4404B3F3A6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5848000"/>
        <c:axId val="325849248"/>
      </c:barChart>
      <c:catAx>
        <c:axId val="325848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5849248"/>
        <c:crosses val="autoZero"/>
        <c:auto val="1"/>
        <c:lblAlgn val="ctr"/>
        <c:lblOffset val="100"/>
        <c:noMultiLvlLbl val="0"/>
      </c:catAx>
      <c:valAx>
        <c:axId val="325849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5848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7484662576687116"/>
          <c:y val="4.4593732471858639E-2"/>
          <c:w val="0.15030674846625766"/>
          <c:h val="0.174547229860909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[graphs_by_hour_and_weekday.xlsx]weekdays!PivotTable1</c:name>
    <c:fmtId val="7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weekdays!$B$3:$B$4</c:f>
              <c:strCache>
                <c:ptCount val="1"/>
                <c:pt idx="0">
                  <c:v>casual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weekdays!$A$5:$A$29</c:f>
              <c:strCache>
                <c:ptCount val="24"/>
                <c:pt idx="0">
                  <c:v>12 AM</c:v>
                </c:pt>
                <c:pt idx="1">
                  <c:v>1 AM</c:v>
                </c:pt>
                <c:pt idx="2">
                  <c:v>2 AM</c:v>
                </c:pt>
                <c:pt idx="3">
                  <c:v>3 AM</c:v>
                </c:pt>
                <c:pt idx="4">
                  <c:v>4 AM</c:v>
                </c:pt>
                <c:pt idx="5">
                  <c:v>5 AM</c:v>
                </c:pt>
                <c:pt idx="6">
                  <c:v>6 AM</c:v>
                </c:pt>
                <c:pt idx="7">
                  <c:v>7 AM</c:v>
                </c:pt>
                <c:pt idx="8">
                  <c:v>8 AM</c:v>
                </c:pt>
                <c:pt idx="9">
                  <c:v>9 AM</c:v>
                </c:pt>
                <c:pt idx="10">
                  <c:v>10 AM</c:v>
                </c:pt>
                <c:pt idx="11">
                  <c:v>11 AM</c:v>
                </c:pt>
                <c:pt idx="12">
                  <c:v>12 PM</c:v>
                </c:pt>
                <c:pt idx="13">
                  <c:v>1 PM</c:v>
                </c:pt>
                <c:pt idx="14">
                  <c:v>2 PM</c:v>
                </c:pt>
                <c:pt idx="15">
                  <c:v>3 PM</c:v>
                </c:pt>
                <c:pt idx="16">
                  <c:v>4 PM</c:v>
                </c:pt>
                <c:pt idx="17">
                  <c:v>5 PM</c:v>
                </c:pt>
                <c:pt idx="18">
                  <c:v>6 PM</c:v>
                </c:pt>
                <c:pt idx="19">
                  <c:v>7 PM</c:v>
                </c:pt>
                <c:pt idx="20">
                  <c:v>8 PM</c:v>
                </c:pt>
                <c:pt idx="21">
                  <c:v>9 PM</c:v>
                </c:pt>
                <c:pt idx="22">
                  <c:v>10 PM</c:v>
                </c:pt>
                <c:pt idx="23">
                  <c:v>11 PM</c:v>
                </c:pt>
              </c:strCache>
            </c:strRef>
          </c:cat>
          <c:val>
            <c:numRef>
              <c:f>weekdays!$B$5:$B$29</c:f>
              <c:numCache>
                <c:formatCode>General</c:formatCode>
                <c:ptCount val="24"/>
                <c:pt idx="0">
                  <c:v>20885</c:v>
                </c:pt>
                <c:pt idx="1">
                  <c:v>12580</c:v>
                </c:pt>
                <c:pt idx="2">
                  <c:v>7535</c:v>
                </c:pt>
                <c:pt idx="3">
                  <c:v>4746</c:v>
                </c:pt>
                <c:pt idx="4">
                  <c:v>4729</c:v>
                </c:pt>
                <c:pt idx="5">
                  <c:v>8051</c:v>
                </c:pt>
                <c:pt idx="6">
                  <c:v>19516</c:v>
                </c:pt>
                <c:pt idx="7">
                  <c:v>35964</c:v>
                </c:pt>
                <c:pt idx="8">
                  <c:v>44117</c:v>
                </c:pt>
                <c:pt idx="9">
                  <c:v>41945</c:v>
                </c:pt>
                <c:pt idx="10">
                  <c:v>50446</c:v>
                </c:pt>
                <c:pt idx="11">
                  <c:v>64810</c:v>
                </c:pt>
                <c:pt idx="12">
                  <c:v>79637</c:v>
                </c:pt>
                <c:pt idx="13">
                  <c:v>84134</c:v>
                </c:pt>
                <c:pt idx="14">
                  <c:v>88563</c:v>
                </c:pt>
                <c:pt idx="15">
                  <c:v>98864</c:v>
                </c:pt>
                <c:pt idx="16">
                  <c:v>119794</c:v>
                </c:pt>
                <c:pt idx="17">
                  <c:v>157829</c:v>
                </c:pt>
                <c:pt idx="18">
                  <c:v>145812</c:v>
                </c:pt>
                <c:pt idx="19">
                  <c:v>111349</c:v>
                </c:pt>
                <c:pt idx="20">
                  <c:v>79701</c:v>
                </c:pt>
                <c:pt idx="21">
                  <c:v>67331</c:v>
                </c:pt>
                <c:pt idx="22">
                  <c:v>60526</c:v>
                </c:pt>
                <c:pt idx="23">
                  <c:v>43745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39-407C-BA24-43B1675BF306}"/>
            </c:ext>
          </c:extLst>
        </c:ser>
        <c:ser>
          <c:idx val="1"/>
          <c:order val="1"/>
          <c:tx>
            <c:strRef>
              <c:f>weekdays!$C$3:$C$4</c:f>
              <c:strCache>
                <c:ptCount val="1"/>
                <c:pt idx="0">
                  <c:v>member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weekdays!$A$5:$A$29</c:f>
              <c:strCache>
                <c:ptCount val="24"/>
                <c:pt idx="0">
                  <c:v>12 AM</c:v>
                </c:pt>
                <c:pt idx="1">
                  <c:v>1 AM</c:v>
                </c:pt>
                <c:pt idx="2">
                  <c:v>2 AM</c:v>
                </c:pt>
                <c:pt idx="3">
                  <c:v>3 AM</c:v>
                </c:pt>
                <c:pt idx="4">
                  <c:v>4 AM</c:v>
                </c:pt>
                <c:pt idx="5">
                  <c:v>5 AM</c:v>
                </c:pt>
                <c:pt idx="6">
                  <c:v>6 AM</c:v>
                </c:pt>
                <c:pt idx="7">
                  <c:v>7 AM</c:v>
                </c:pt>
                <c:pt idx="8">
                  <c:v>8 AM</c:v>
                </c:pt>
                <c:pt idx="9">
                  <c:v>9 AM</c:v>
                </c:pt>
                <c:pt idx="10">
                  <c:v>10 AM</c:v>
                </c:pt>
                <c:pt idx="11">
                  <c:v>11 AM</c:v>
                </c:pt>
                <c:pt idx="12">
                  <c:v>12 PM</c:v>
                </c:pt>
                <c:pt idx="13">
                  <c:v>1 PM</c:v>
                </c:pt>
                <c:pt idx="14">
                  <c:v>2 PM</c:v>
                </c:pt>
                <c:pt idx="15">
                  <c:v>3 PM</c:v>
                </c:pt>
                <c:pt idx="16">
                  <c:v>4 PM</c:v>
                </c:pt>
                <c:pt idx="17">
                  <c:v>5 PM</c:v>
                </c:pt>
                <c:pt idx="18">
                  <c:v>6 PM</c:v>
                </c:pt>
                <c:pt idx="19">
                  <c:v>7 PM</c:v>
                </c:pt>
                <c:pt idx="20">
                  <c:v>8 PM</c:v>
                </c:pt>
                <c:pt idx="21">
                  <c:v>9 PM</c:v>
                </c:pt>
                <c:pt idx="22">
                  <c:v>10 PM</c:v>
                </c:pt>
                <c:pt idx="23">
                  <c:v>11 PM</c:v>
                </c:pt>
              </c:strCache>
            </c:strRef>
          </c:cat>
          <c:val>
            <c:numRef>
              <c:f>weekdays!$C$5:$C$29</c:f>
              <c:numCache>
                <c:formatCode>General</c:formatCode>
                <c:ptCount val="24"/>
                <c:pt idx="0">
                  <c:v>14230</c:v>
                </c:pt>
                <c:pt idx="1">
                  <c:v>7374</c:v>
                </c:pt>
                <c:pt idx="2">
                  <c:v>3961</c:v>
                </c:pt>
                <c:pt idx="3">
                  <c:v>2646</c:v>
                </c:pt>
                <c:pt idx="4">
                  <c:v>5057</c:v>
                </c:pt>
                <c:pt idx="5">
                  <c:v>25252</c:v>
                </c:pt>
                <c:pt idx="6">
                  <c:v>71453</c:v>
                </c:pt>
                <c:pt idx="7">
                  <c:v>130201</c:v>
                </c:pt>
                <c:pt idx="8">
                  <c:v>141967</c:v>
                </c:pt>
                <c:pt idx="9">
                  <c:v>89575</c:v>
                </c:pt>
                <c:pt idx="10">
                  <c:v>75959</c:v>
                </c:pt>
                <c:pt idx="11">
                  <c:v>93228</c:v>
                </c:pt>
                <c:pt idx="12">
                  <c:v>113323</c:v>
                </c:pt>
                <c:pt idx="13">
                  <c:v>110377</c:v>
                </c:pt>
                <c:pt idx="14">
                  <c:v>107826</c:v>
                </c:pt>
                <c:pt idx="15">
                  <c:v>133416</c:v>
                </c:pt>
                <c:pt idx="16">
                  <c:v>190519</c:v>
                </c:pt>
                <c:pt idx="17">
                  <c:v>255027</c:v>
                </c:pt>
                <c:pt idx="18">
                  <c:v>214212</c:v>
                </c:pt>
                <c:pt idx="19">
                  <c:v>148746</c:v>
                </c:pt>
                <c:pt idx="20">
                  <c:v>98228</c:v>
                </c:pt>
                <c:pt idx="21">
                  <c:v>70870</c:v>
                </c:pt>
                <c:pt idx="22">
                  <c:v>51967</c:v>
                </c:pt>
                <c:pt idx="23">
                  <c:v>33915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39-407C-BA24-43B1675BF3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23271839"/>
        <c:axId val="1523273919"/>
      </c:barChart>
      <c:catAx>
        <c:axId val="15232718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3273919"/>
        <c:crosses val="autoZero"/>
        <c:auto val="1"/>
        <c:lblAlgn val="ctr"/>
        <c:lblOffset val="100"/>
        <c:noMultiLvlLbl val="0"/>
      </c:catAx>
      <c:valAx>
        <c:axId val="15232739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32718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4027777777777778"/>
          <c:y val="0.19791593759113443"/>
          <c:w val="0.20416666666666666"/>
          <c:h val="0.223517424905220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[graphs_by_hour_and_weekday.xlsx]weekends!PivotTable1</c:name>
    <c:fmtId val="5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weekends!$B$3:$B$4</c:f>
              <c:strCache>
                <c:ptCount val="1"/>
                <c:pt idx="0">
                  <c:v>casual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weekends!$A$5:$A$29</c:f>
              <c:strCache>
                <c:ptCount val="24"/>
                <c:pt idx="0">
                  <c:v>12 AM</c:v>
                </c:pt>
                <c:pt idx="1">
                  <c:v>1 AM</c:v>
                </c:pt>
                <c:pt idx="2">
                  <c:v>2 AM</c:v>
                </c:pt>
                <c:pt idx="3">
                  <c:v>3 AM</c:v>
                </c:pt>
                <c:pt idx="4">
                  <c:v>4 AM</c:v>
                </c:pt>
                <c:pt idx="5">
                  <c:v>5 AM</c:v>
                </c:pt>
                <c:pt idx="6">
                  <c:v>6 AM</c:v>
                </c:pt>
                <c:pt idx="7">
                  <c:v>7 AM</c:v>
                </c:pt>
                <c:pt idx="8">
                  <c:v>8 AM</c:v>
                </c:pt>
                <c:pt idx="9">
                  <c:v>9 AM</c:v>
                </c:pt>
                <c:pt idx="10">
                  <c:v>10 AM</c:v>
                </c:pt>
                <c:pt idx="11">
                  <c:v>11 AM</c:v>
                </c:pt>
                <c:pt idx="12">
                  <c:v>12 PM</c:v>
                </c:pt>
                <c:pt idx="13">
                  <c:v>1 PM</c:v>
                </c:pt>
                <c:pt idx="14">
                  <c:v>2 PM</c:v>
                </c:pt>
                <c:pt idx="15">
                  <c:v>3 PM</c:v>
                </c:pt>
                <c:pt idx="16">
                  <c:v>4 PM</c:v>
                </c:pt>
                <c:pt idx="17">
                  <c:v>5 PM</c:v>
                </c:pt>
                <c:pt idx="18">
                  <c:v>6 PM</c:v>
                </c:pt>
                <c:pt idx="19">
                  <c:v>7 PM</c:v>
                </c:pt>
                <c:pt idx="20">
                  <c:v>8 PM</c:v>
                </c:pt>
                <c:pt idx="21">
                  <c:v>9 PM</c:v>
                </c:pt>
                <c:pt idx="22">
                  <c:v>10 PM</c:v>
                </c:pt>
                <c:pt idx="23">
                  <c:v>11 PM</c:v>
                </c:pt>
              </c:strCache>
            </c:strRef>
          </c:cat>
          <c:val>
            <c:numRef>
              <c:f>weekends!$B$5:$B$29</c:f>
              <c:numCache>
                <c:formatCode>General</c:formatCode>
                <c:ptCount val="24"/>
                <c:pt idx="0">
                  <c:v>31484</c:v>
                </c:pt>
                <c:pt idx="1">
                  <c:v>25375</c:v>
                </c:pt>
                <c:pt idx="2">
                  <c:v>17031</c:v>
                </c:pt>
                <c:pt idx="3">
                  <c:v>8772</c:v>
                </c:pt>
                <c:pt idx="4">
                  <c:v>4823</c:v>
                </c:pt>
                <c:pt idx="5">
                  <c:v>4061</c:v>
                </c:pt>
                <c:pt idx="6">
                  <c:v>5506</c:v>
                </c:pt>
                <c:pt idx="7">
                  <c:v>9352</c:v>
                </c:pt>
                <c:pt idx="8">
                  <c:v>17604</c:v>
                </c:pt>
                <c:pt idx="9">
                  <c:v>32460</c:v>
                </c:pt>
                <c:pt idx="10">
                  <c:v>51978</c:v>
                </c:pt>
                <c:pt idx="11">
                  <c:v>68253</c:v>
                </c:pt>
                <c:pt idx="12">
                  <c:v>79435</c:v>
                </c:pt>
                <c:pt idx="13">
                  <c:v>85961</c:v>
                </c:pt>
                <c:pt idx="14">
                  <c:v>86722</c:v>
                </c:pt>
                <c:pt idx="15">
                  <c:v>85952</c:v>
                </c:pt>
                <c:pt idx="16">
                  <c:v>81462</c:v>
                </c:pt>
                <c:pt idx="17">
                  <c:v>74512</c:v>
                </c:pt>
                <c:pt idx="18">
                  <c:v>64328</c:v>
                </c:pt>
                <c:pt idx="19">
                  <c:v>51772</c:v>
                </c:pt>
                <c:pt idx="20">
                  <c:v>39949</c:v>
                </c:pt>
                <c:pt idx="21">
                  <c:v>34167</c:v>
                </c:pt>
                <c:pt idx="22">
                  <c:v>33303</c:v>
                </c:pt>
                <c:pt idx="23">
                  <c:v>28286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6F-4D5C-BA3E-B89564F7E512}"/>
            </c:ext>
          </c:extLst>
        </c:ser>
        <c:ser>
          <c:idx val="1"/>
          <c:order val="1"/>
          <c:tx>
            <c:strRef>
              <c:f>weekends!$C$3:$C$4</c:f>
              <c:strCache>
                <c:ptCount val="1"/>
                <c:pt idx="0">
                  <c:v>member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weekends!$A$5:$A$29</c:f>
              <c:strCache>
                <c:ptCount val="24"/>
                <c:pt idx="0">
                  <c:v>12 AM</c:v>
                </c:pt>
                <c:pt idx="1">
                  <c:v>1 AM</c:v>
                </c:pt>
                <c:pt idx="2">
                  <c:v>2 AM</c:v>
                </c:pt>
                <c:pt idx="3">
                  <c:v>3 AM</c:v>
                </c:pt>
                <c:pt idx="4">
                  <c:v>4 AM</c:v>
                </c:pt>
                <c:pt idx="5">
                  <c:v>5 AM</c:v>
                </c:pt>
                <c:pt idx="6">
                  <c:v>6 AM</c:v>
                </c:pt>
                <c:pt idx="7">
                  <c:v>7 AM</c:v>
                </c:pt>
                <c:pt idx="8">
                  <c:v>8 AM</c:v>
                </c:pt>
                <c:pt idx="9">
                  <c:v>9 AM</c:v>
                </c:pt>
                <c:pt idx="10">
                  <c:v>10 AM</c:v>
                </c:pt>
                <c:pt idx="11">
                  <c:v>11 AM</c:v>
                </c:pt>
                <c:pt idx="12">
                  <c:v>12 PM</c:v>
                </c:pt>
                <c:pt idx="13">
                  <c:v>1 PM</c:v>
                </c:pt>
                <c:pt idx="14">
                  <c:v>2 PM</c:v>
                </c:pt>
                <c:pt idx="15">
                  <c:v>3 PM</c:v>
                </c:pt>
                <c:pt idx="16">
                  <c:v>4 PM</c:v>
                </c:pt>
                <c:pt idx="17">
                  <c:v>5 PM</c:v>
                </c:pt>
                <c:pt idx="18">
                  <c:v>6 PM</c:v>
                </c:pt>
                <c:pt idx="19">
                  <c:v>7 PM</c:v>
                </c:pt>
                <c:pt idx="20">
                  <c:v>8 PM</c:v>
                </c:pt>
                <c:pt idx="21">
                  <c:v>9 PM</c:v>
                </c:pt>
                <c:pt idx="22">
                  <c:v>10 PM</c:v>
                </c:pt>
                <c:pt idx="23">
                  <c:v>11 PM</c:v>
                </c:pt>
              </c:strCache>
            </c:strRef>
          </c:cat>
          <c:val>
            <c:numRef>
              <c:f>weekends!$C$5:$C$29</c:f>
              <c:numCache>
                <c:formatCode>General</c:formatCode>
                <c:ptCount val="24"/>
                <c:pt idx="0">
                  <c:v>17584</c:v>
                </c:pt>
                <c:pt idx="1">
                  <c:v>13550</c:v>
                </c:pt>
                <c:pt idx="2">
                  <c:v>8022</c:v>
                </c:pt>
                <c:pt idx="3">
                  <c:v>4238</c:v>
                </c:pt>
                <c:pt idx="4">
                  <c:v>2790</c:v>
                </c:pt>
                <c:pt idx="5">
                  <c:v>3735</c:v>
                </c:pt>
                <c:pt idx="6">
                  <c:v>8464</c:v>
                </c:pt>
                <c:pt idx="7">
                  <c:v>14890</c:v>
                </c:pt>
                <c:pt idx="8">
                  <c:v>24756</c:v>
                </c:pt>
                <c:pt idx="9">
                  <c:v>37414</c:v>
                </c:pt>
                <c:pt idx="10">
                  <c:v>50040</c:v>
                </c:pt>
                <c:pt idx="11">
                  <c:v>58413</c:v>
                </c:pt>
                <c:pt idx="12">
                  <c:v>63350</c:v>
                </c:pt>
                <c:pt idx="13">
                  <c:v>63512</c:v>
                </c:pt>
                <c:pt idx="14">
                  <c:v>63170</c:v>
                </c:pt>
                <c:pt idx="15">
                  <c:v>62801</c:v>
                </c:pt>
                <c:pt idx="16">
                  <c:v>60537</c:v>
                </c:pt>
                <c:pt idx="17">
                  <c:v>57613</c:v>
                </c:pt>
                <c:pt idx="18">
                  <c:v>51295</c:v>
                </c:pt>
                <c:pt idx="19">
                  <c:v>41411</c:v>
                </c:pt>
                <c:pt idx="20">
                  <c:v>30129</c:v>
                </c:pt>
                <c:pt idx="21">
                  <c:v>23529</c:v>
                </c:pt>
                <c:pt idx="22">
                  <c:v>19922</c:v>
                </c:pt>
                <c:pt idx="23">
                  <c:v>15871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6F-4D5C-BA3E-B89564F7E5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23271839"/>
        <c:axId val="1523273919"/>
      </c:barChart>
      <c:catAx>
        <c:axId val="15232718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3273919"/>
        <c:crosses val="autoZero"/>
        <c:auto val="1"/>
        <c:lblAlgn val="ctr"/>
        <c:lblOffset val="100"/>
        <c:noMultiLvlLbl val="0"/>
      </c:catAx>
      <c:valAx>
        <c:axId val="15232739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32718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3750000000000001"/>
          <c:y val="0.24884186351706042"/>
          <c:w val="0.20416666666666666"/>
          <c:h val="0.223517424905220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weekends_percentage!$E$4</c:f>
              <c:strCache>
                <c:ptCount val="1"/>
                <c:pt idx="0">
                  <c:v>member_percent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weekends_percentage!$E$5:$E$28</c:f>
              <c:numCache>
                <c:formatCode>General</c:formatCode>
                <c:ptCount val="24"/>
                <c:pt idx="0">
                  <c:v>35.835982717860929</c:v>
                </c:pt>
                <c:pt idx="1">
                  <c:v>34.810533076429031</c:v>
                </c:pt>
                <c:pt idx="2">
                  <c:v>32.020117351215426</c:v>
                </c:pt>
                <c:pt idx="3">
                  <c:v>32.574942352036892</c:v>
                </c:pt>
                <c:pt idx="4">
                  <c:v>36.647839222382764</c:v>
                </c:pt>
                <c:pt idx="5">
                  <c:v>47.909184197024118</c:v>
                </c:pt>
                <c:pt idx="6">
                  <c:v>60.586972083035079</c:v>
                </c:pt>
                <c:pt idx="7">
                  <c:v>61.422324890685587</c:v>
                </c:pt>
                <c:pt idx="8">
                  <c:v>58.441926345609062</c:v>
                </c:pt>
                <c:pt idx="9">
                  <c:v>53.544952342788449</c:v>
                </c:pt>
                <c:pt idx="10">
                  <c:v>49.050167617479268</c:v>
                </c:pt>
                <c:pt idx="11">
                  <c:v>46.115769030363317</c:v>
                </c:pt>
                <c:pt idx="12">
                  <c:v>44.367405539797595</c:v>
                </c:pt>
                <c:pt idx="13">
                  <c:v>42.490617034514592</c:v>
                </c:pt>
                <c:pt idx="14">
                  <c:v>42.14367678061538</c:v>
                </c:pt>
                <c:pt idx="15">
                  <c:v>42.218308202187522</c:v>
                </c:pt>
                <c:pt idx="16">
                  <c:v>42.631990366129337</c:v>
                </c:pt>
                <c:pt idx="17">
                  <c:v>43.604919583727529</c:v>
                </c:pt>
                <c:pt idx="18">
                  <c:v>44.364010620724251</c:v>
                </c:pt>
                <c:pt idx="19">
                  <c:v>44.44050953500102</c:v>
                </c:pt>
                <c:pt idx="20">
                  <c:v>42.993521504609149</c:v>
                </c:pt>
                <c:pt idx="21">
                  <c:v>40.780990016638938</c:v>
                </c:pt>
                <c:pt idx="22">
                  <c:v>37.42977923907938</c:v>
                </c:pt>
                <c:pt idx="23">
                  <c:v>35.942206218719569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98-4DFC-BF54-F5D697EE75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44145935"/>
        <c:axId val="1544147599"/>
      </c:barChart>
      <c:catAx>
        <c:axId val="1544145935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4147599"/>
        <c:crosses val="autoZero"/>
        <c:auto val="1"/>
        <c:lblAlgn val="ctr"/>
        <c:lblOffset val="100"/>
        <c:noMultiLvlLbl val="0"/>
      </c:catAx>
      <c:valAx>
        <c:axId val="15441475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41459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0.66883</cdr:x>
      <cdr:y>0.11206</cdr:y>
    </cdr:from>
    <cdr:to>
      <cdr:x>0.94942</cdr:x>
      <cdr:y>0.86757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FA146047-214C-4FBC-9947-D8DF6FA89F00}"/>
            </a:ext>
          </a:extLst>
        </cdr:cNvPr>
        <cdr:cNvSpPr txBox="1"/>
      </cdr:nvSpPr>
      <cdr:spPr>
        <a:xfrm xmlns:a="http://schemas.openxmlformats.org/drawingml/2006/main">
          <a:off x="7033182" y="622209"/>
          <a:ext cx="2950590" cy="41949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0.66077</cdr:x>
      <cdr:y>0.19186</cdr:y>
    </cdr:from>
    <cdr:to>
      <cdr:x>0.96466</cdr:x>
      <cdr:y>0.84126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0472FFDF-CC70-4A99-AF08-E8F4304449CF}"/>
            </a:ext>
          </a:extLst>
        </cdr:cNvPr>
        <cdr:cNvSpPr txBox="1"/>
      </cdr:nvSpPr>
      <cdr:spPr>
        <a:xfrm xmlns:a="http://schemas.openxmlformats.org/drawingml/2006/main">
          <a:off x="6948341" y="1065289"/>
          <a:ext cx="3195637" cy="36057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800" dirty="0"/>
            <a:t>Members ride more on weekdays.</a:t>
          </a:r>
        </a:p>
        <a:p xmlns:a="http://schemas.openxmlformats.org/drawingml/2006/main">
          <a:endParaRPr lang="en-US" sz="2800" dirty="0"/>
        </a:p>
        <a:p xmlns:a="http://schemas.openxmlformats.org/drawingml/2006/main">
          <a:r>
            <a:rPr lang="en-US" sz="2800" dirty="0"/>
            <a:t>Casual users ride more on weekends.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FB5A7-0665-4AC6-803A-B931AC19A4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471575-FA39-4194-88C6-CD1515EF65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4AC83A-1E9C-4EC3-9D9A-002A8CF62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88871-BBDD-45CD-8A36-1D98C5BAF09A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DA0FB9-B2A7-4B53-951B-802E0B6B5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C8ECA0-D33F-426E-B0C7-691AAF64E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52113-7655-4A69-A3D9-99C8C1CB0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900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48127-6635-4411-A324-AC8C7DC58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0874CC-3020-44E6-91AB-128F4AE876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14EF99-F8AF-42C1-A905-0251F9EEB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88871-BBDD-45CD-8A36-1D98C5BAF09A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B224CF-5634-426F-B067-4C425A6B7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5E5D11-993D-4A59-B3FC-C75C91883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52113-7655-4A69-A3D9-99C8C1CB0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636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C063C4-14B5-4FB7-A034-72BA30692B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3FCC91-B725-420A-AB30-0AE364245B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FB251-1546-4DBF-86ED-E560BA931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88871-BBDD-45CD-8A36-1D98C5BAF09A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C351EC-6ECA-44A4-A984-D1454309E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4E610C-02EB-4399-AE52-428901D89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52113-7655-4A69-A3D9-99C8C1CB0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44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BFAA6-F5C9-4C3D-8B10-5A783839C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1D600-94DD-42FA-AD40-91F71853F0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996C1F-E37F-4509-9B4B-2B510310E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88871-BBDD-45CD-8A36-1D98C5BAF09A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42E123-E63F-44B5-B87B-FCF1FF012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8186A2-E437-4DB6-83D6-43C334918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52113-7655-4A69-A3D9-99C8C1CB0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839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AC6AC-052D-4C79-A0B8-A156BF9D6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574D29-0890-48F9-B04C-78AC7EC0B2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4CFAE-F969-440B-AC8A-6DCDCB83C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88871-BBDD-45CD-8A36-1D98C5BAF09A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ADE57F-B367-4AC9-8871-D1AA336D9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5EEC70-0B39-440C-8E13-A9A882DAC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52113-7655-4A69-A3D9-99C8C1CB0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153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48E61-F149-4E8C-8EDF-B68B3BD9A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96F88-5F48-4B11-B666-44A0A38132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F51D5A-12F2-4C5E-B59F-C2BAE2C056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885023-0A7C-4199-A3CF-FFA61542C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88871-BBDD-45CD-8A36-1D98C5BAF09A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53CC86-A9FA-4C0A-86E3-F426EA1B3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AB7126-E8E0-4588-9C41-9E52599DD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52113-7655-4A69-A3D9-99C8C1CB0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846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7D230-EFB0-4B24-8DE6-D5BDACDCF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DFAECC-0561-49A7-9126-C989016202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2A2DC3-EE58-487F-949F-5CB817DB57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87ED23-1124-40CD-9A8D-39B527D20E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662B0A-38CC-4531-A055-2C6B449E95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5C79B9-B5B0-40DC-ACC8-5E0229483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88871-BBDD-45CD-8A36-1D98C5BAF09A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818B16-A4FD-4715-9ECE-7D40789B9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09877E-6FED-41D4-9843-DAD3FA18C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52113-7655-4A69-A3D9-99C8C1CB0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837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7BA47-E76A-412F-8990-E23918B3B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81C7B7-EB2B-473C-8FA6-7A113C28C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88871-BBDD-45CD-8A36-1D98C5BAF09A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8B52F5-809C-4CE6-881C-122B3C808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C57956-3DEC-4455-A5D6-D8364F75D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52113-7655-4A69-A3D9-99C8C1CB0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664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CD8720-57CC-4EBD-A4FB-514361936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88871-BBDD-45CD-8A36-1D98C5BAF09A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CB003C-7F9E-4BB5-A691-3C3A11254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E2E477-15B0-4987-A025-93CCB1DFA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52113-7655-4A69-A3D9-99C8C1CB0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23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3491C-063B-49A3-B8DA-BC98525FD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7772C5-1E89-437A-9A7B-06981788E6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E7593E-0348-4DD8-BB5F-99B8C9F9FB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021DBA-BA4D-4086-839B-32FB19CA7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88871-BBDD-45CD-8A36-1D98C5BAF09A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936894-77B9-48BF-82E6-41E5CAC05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DE91C2-AF3B-41DB-BB0F-91508D204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52113-7655-4A69-A3D9-99C8C1CB0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349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EC497-DB9C-4148-BC34-4637BFC60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11BAD3-4FEC-4709-9E60-B196615AFE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C93278-50A4-49FA-8A41-F72FBC16F9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27048A-E5C1-42FA-8FB5-4F80099FE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88871-BBDD-45CD-8A36-1D98C5BAF09A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217D88-91FF-4737-A003-585C79CD9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E97419-58EE-43D2-8172-D7E0B50E7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52113-7655-4A69-A3D9-99C8C1CB0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763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C42D9E-9DF1-4E3D-ADC7-43F8B4DDA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6B6543-40F6-4F98-AB08-E570A85FDA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76AB94-972A-4389-B25E-F2D58F854C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88871-BBDD-45CD-8A36-1D98C5BAF09A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C3DA37-1A34-43DA-9E65-4317E05F9F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F1FBB1-8C69-4604-9A86-6DE819B35C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52113-7655-4A69-A3D9-99C8C1CB0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757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37BD1-CFAD-4B1B-BF92-9D4ADA8597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Cyclistic</a:t>
            </a:r>
            <a:r>
              <a:rPr lang="en-US" dirty="0"/>
              <a:t> Rides Data Analysis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10F4F1-12F6-47B8-A8AA-68AF35C52D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Comparison of Members vs Casual Users</a:t>
            </a:r>
          </a:p>
          <a:p>
            <a:endParaRPr lang="en-US" dirty="0"/>
          </a:p>
          <a:p>
            <a:r>
              <a:rPr lang="en-US" dirty="0"/>
              <a:t>Fredrich Passow</a:t>
            </a:r>
          </a:p>
          <a:p>
            <a:r>
              <a:rPr lang="en-US" dirty="0"/>
              <a:t>January 2022</a:t>
            </a:r>
          </a:p>
        </p:txBody>
      </p:sp>
    </p:spTree>
    <p:extLst>
      <p:ext uri="{BB962C8B-B14F-4D97-AF65-F5344CB8AC3E}">
        <p14:creationId xmlns:p14="http://schemas.microsoft.com/office/powerpoint/2010/main" val="2162662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92DE5-971A-424E-B86C-0FDC2847A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Weekend Rides by Hour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763B3B-9B6A-448D-B922-7C1036267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0" y="1825625"/>
            <a:ext cx="4038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On weekends, riding patterns are similar for members and casual riders.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But members are slightly more common in the early morning.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86D3F0-3FB0-4B9A-BE6A-B6DC87B396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6280482"/>
              </p:ext>
            </p:extLst>
          </p:nvPr>
        </p:nvGraphicFramePr>
        <p:xfrm>
          <a:off x="579783" y="1825625"/>
          <a:ext cx="6268278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02605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79A56-180A-44A4-8712-0A367747C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Percent of Rides by Members, on Weekends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B9587-D549-4C99-9D56-2782F3352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02217" y="1825625"/>
            <a:ext cx="3551582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On weekends, members make fewer rides overall. But members are the majority of riders from 7:00 to 9:00 in </a:t>
            </a:r>
            <a:r>
              <a:rPr lang="en-US"/>
              <a:t>the morning.</a:t>
            </a:r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19F3EA9-6780-4CB8-AA15-6EA7686657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4277239"/>
              </p:ext>
            </p:extLst>
          </p:nvPr>
        </p:nvGraphicFramePr>
        <p:xfrm>
          <a:off x="838199" y="1825624"/>
          <a:ext cx="6506817" cy="4351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53947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2926A-0105-4B5F-A2D4-232989FE7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B9551-6A77-4CA3-B802-A9612BA80D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Members take shorter rides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Member’s habits are less affected by the seasons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And on weekdays, member rides are concentrated around the morning and evening commute times.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19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272DC-3B0E-44B0-9A1D-528DF8C86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6A5F6-30F4-47AB-8454-2C5565E4E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Members are more likely to use the bikes for transportation on workdays, either for commuting, or for any other reason they need to grab a bike to get from point A to point B.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804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BBF85-C7AC-4574-B83B-AC39B0EBF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Recomendatons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3031A-A182-44C0-AD0C-0C6A5D8048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Since our target market is commuters:</a:t>
            </a:r>
          </a:p>
          <a:p>
            <a:pPr marL="0" indent="0">
              <a:buNone/>
            </a:pPr>
            <a:endParaRPr lang="en-US" sz="1000" dirty="0"/>
          </a:p>
          <a:p>
            <a:r>
              <a:rPr lang="en-US" dirty="0"/>
              <a:t>Emphasize speed and convenience</a:t>
            </a:r>
          </a:p>
          <a:p>
            <a:r>
              <a:rPr lang="en-US" dirty="0"/>
              <a:t>Present recreational use as a free, fun, extra benefit for members</a:t>
            </a:r>
          </a:p>
          <a:p>
            <a:r>
              <a:rPr lang="en-US" dirty="0"/>
              <a:t>Understand and play well with corporate commute allowances or green commuting programs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091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4F9FF-78FF-4CE6-B713-F933229D3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31596"/>
            <a:ext cx="10515600" cy="554536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This is an analysis of rides data from "</a:t>
            </a:r>
            <a:r>
              <a:rPr lang="en-US" dirty="0" err="1"/>
              <a:t>Cyclistic</a:t>
            </a:r>
            <a:r>
              <a:rPr lang="en-US" dirty="0"/>
              <a:t>", a fictional bike-share company. Users remove a bike from one of the company's many stations around Chicago, and then return it to the same station or any other station. This is a "ride".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company has two kinds of users, "</a:t>
            </a:r>
            <a:r>
              <a:rPr lang="en-US" b="1" dirty="0"/>
              <a:t>casual</a:t>
            </a:r>
            <a:r>
              <a:rPr lang="en-US" dirty="0"/>
              <a:t>" users and "</a:t>
            </a:r>
            <a:r>
              <a:rPr lang="en-US" b="1" dirty="0"/>
              <a:t>members</a:t>
            </a:r>
            <a:r>
              <a:rPr lang="en-US" dirty="0"/>
              <a:t>". Members pay a yearly fee. </a:t>
            </a:r>
            <a:r>
              <a:rPr lang="en-US"/>
              <a:t>Casual </a:t>
            </a:r>
            <a:r>
              <a:rPr lang="en-US" dirty="0"/>
              <a:t>users pay by the ride or by the day.</a:t>
            </a:r>
          </a:p>
        </p:txBody>
      </p:sp>
    </p:spTree>
    <p:extLst>
      <p:ext uri="{BB962C8B-B14F-4D97-AF65-F5344CB8AC3E}">
        <p14:creationId xmlns:p14="http://schemas.microsoft.com/office/powerpoint/2010/main" val="1185961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229B2-15CA-4326-95D5-51C58DEB3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Question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1019B-B3B5-4488-B451-2CF05F7AB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28489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How do annual members and casual riders use </a:t>
            </a:r>
            <a:r>
              <a:rPr lang="en-US" dirty="0" err="1"/>
              <a:t>Cyclistic</a:t>
            </a:r>
            <a:r>
              <a:rPr lang="en-US" dirty="0"/>
              <a:t> bikes differently?</a:t>
            </a:r>
          </a:p>
        </p:txBody>
      </p:sp>
    </p:spTree>
    <p:extLst>
      <p:ext uri="{BB962C8B-B14F-4D97-AF65-F5344CB8AC3E}">
        <p14:creationId xmlns:p14="http://schemas.microsoft.com/office/powerpoint/2010/main" val="3988776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1C10C-F42D-421D-A4F9-19CAAABBB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A88C2-6D59-437B-BD3B-E12B57B744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data is really data shared by a real bike share company. </a:t>
            </a:r>
          </a:p>
          <a:p>
            <a:pPr marL="0" indent="0">
              <a:buNone/>
            </a:pPr>
            <a:r>
              <a:rPr lang="en-US" dirty="0"/>
              <a:t>CSV files of data about individual trips were downloaded from here: https://divvy-tripdata.s3.amazonaws.com/index.html</a:t>
            </a:r>
          </a:p>
          <a:p>
            <a:pPr marL="0" indent="0">
              <a:buNone/>
            </a:pPr>
            <a:r>
              <a:rPr lang="en-US" dirty="0"/>
              <a:t>Data is available under this license: https://ride.divvybikes.com/data-license-agreement</a:t>
            </a:r>
          </a:p>
          <a:p>
            <a:pPr marL="0" indent="0">
              <a:buNone/>
            </a:pPr>
            <a:r>
              <a:rPr lang="en-US" dirty="0"/>
              <a:t>We will use data from the last twelve complete months, December 2020 through November 2021.</a:t>
            </a:r>
          </a:p>
        </p:txBody>
      </p:sp>
    </p:spTree>
    <p:extLst>
      <p:ext uri="{BB962C8B-B14F-4D97-AF65-F5344CB8AC3E}">
        <p14:creationId xmlns:p14="http://schemas.microsoft.com/office/powerpoint/2010/main" val="1331973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BDD03-AD91-4A56-B2B4-7AF022CDA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9AB40-C4E4-46D1-8A1E-CB36CF999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We will compare member ride data and casual users’ ride data in multiple ways.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By Month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Average ride duration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Total number of rides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By day of week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/>
              <a:t>Total number of rides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By hour of day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/>
              <a:t>Total number of rides</a:t>
            </a:r>
          </a:p>
        </p:txBody>
      </p:sp>
    </p:spTree>
    <p:extLst>
      <p:ext uri="{BB962C8B-B14F-4D97-AF65-F5344CB8AC3E}">
        <p14:creationId xmlns:p14="http://schemas.microsoft.com/office/powerpoint/2010/main" val="1325820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E542C-78B2-4941-B3CF-B6E244CCF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Average </a:t>
            </a:r>
            <a:r>
              <a:rPr lang="en-US" sz="4000" dirty="0"/>
              <a:t>Ride</a:t>
            </a:r>
            <a:r>
              <a:rPr lang="en-US" dirty="0"/>
              <a:t> Duration by Month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45F25-F9EF-4C8F-ADFF-0050D8913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4246" y="1825625"/>
            <a:ext cx="352955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average ride duration for casual users is always longer than for members.</a:t>
            </a:r>
          </a:p>
          <a:p>
            <a:pPr marL="0" indent="0">
              <a:buNone/>
            </a:pPr>
            <a:r>
              <a:rPr lang="en-US" dirty="0"/>
              <a:t>Members take shorter rides, and the average duration is always between 10 and 15 minutes.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1039EE3-FF42-49C2-898B-81F0B86055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9263392"/>
              </p:ext>
            </p:extLst>
          </p:nvPr>
        </p:nvGraphicFramePr>
        <p:xfrm>
          <a:off x="838200" y="1825625"/>
          <a:ext cx="6986046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04325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631FE-DE8D-48D1-A4AF-E66DDAF75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 Rides, by Month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73946-F4D0-442D-A82B-D90A51062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8770" y="1825625"/>
            <a:ext cx="3275029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Casual users are the majority in warmer months of June, July, and August.</a:t>
            </a:r>
          </a:p>
          <a:p>
            <a:pPr marL="0" indent="0">
              <a:buNone/>
            </a:pPr>
            <a:r>
              <a:rPr lang="en-US" dirty="0"/>
              <a:t>Members dominate all other months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540C770-DF44-4950-A180-2BBF7F817C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8553761"/>
              </p:ext>
            </p:extLst>
          </p:nvPr>
        </p:nvGraphicFramePr>
        <p:xfrm>
          <a:off x="925397" y="1825624"/>
          <a:ext cx="7011971" cy="4351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9750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73E70-7871-4EEF-9E7D-772D64E26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5263"/>
          </a:xfrm>
        </p:spPr>
        <p:txBody>
          <a:bodyPr>
            <a:normAutofit fontScale="90000"/>
          </a:bodyPr>
          <a:lstStyle/>
          <a:p>
            <a:r>
              <a:rPr lang="en-US" dirty="0"/>
              <a:t>Count of Rides by Day of the Week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B6174C4-8157-4CD8-BBAF-41AFC9FCAA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9284431"/>
              </p:ext>
            </p:extLst>
          </p:nvPr>
        </p:nvGraphicFramePr>
        <p:xfrm>
          <a:off x="838199" y="1093469"/>
          <a:ext cx="10515599" cy="5552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02212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05CA6-D6CB-4265-AF45-AC1B04AF6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Weekday Rides by Hour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97DF7D-33CD-4D41-BE88-B51A34C69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4836" y="1825625"/>
            <a:ext cx="3978964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Member rides peak at </a:t>
            </a:r>
          </a:p>
          <a:p>
            <a:pPr marL="0" indent="0">
              <a:buNone/>
            </a:pPr>
            <a:r>
              <a:rPr lang="en-US" dirty="0"/>
              <a:t>8:00AM and 5:00PM </a:t>
            </a:r>
          </a:p>
          <a:p>
            <a:pPr marL="0" indent="0">
              <a:buNone/>
            </a:pPr>
            <a:r>
              <a:rPr lang="en-US" dirty="0"/>
              <a:t>commute times.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Casual rides only have a very small peak at 8:00AM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280D5F5-475F-4DCE-B8A3-2CED244A7E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6924028"/>
              </p:ext>
            </p:extLst>
          </p:nvPr>
        </p:nvGraphicFramePr>
        <p:xfrm>
          <a:off x="838200" y="2057399"/>
          <a:ext cx="6387548" cy="4119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22752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499</Words>
  <Application>Microsoft Office PowerPoint</Application>
  <PresentationFormat>Widescreen</PresentationFormat>
  <Paragraphs>63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Cyclistic Rides Data Analysis</vt:lpstr>
      <vt:lpstr>PowerPoint Presentation</vt:lpstr>
      <vt:lpstr>The Question </vt:lpstr>
      <vt:lpstr>The Data</vt:lpstr>
      <vt:lpstr>Overview</vt:lpstr>
      <vt:lpstr>Average Ride Duration by Month</vt:lpstr>
      <vt:lpstr>Number Rides, by Month</vt:lpstr>
      <vt:lpstr>Count of Rides by Day of the Week</vt:lpstr>
      <vt:lpstr>Weekday Rides by Hour</vt:lpstr>
      <vt:lpstr>Weekend Rides by Hour</vt:lpstr>
      <vt:lpstr>Percent of Rides by Members, on Weekends</vt:lpstr>
      <vt:lpstr>Summary</vt:lpstr>
      <vt:lpstr>Conclusion</vt:lpstr>
      <vt:lpstr>Recomendatons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Cyclistic Rides Data Analysis</dc:title>
  <dc:creator>Fredrich Passow</dc:creator>
  <cp:lastModifiedBy>Fredrich Passow</cp:lastModifiedBy>
  <cp:revision>8</cp:revision>
  <dcterms:created xsi:type="dcterms:W3CDTF">2022-01-05T01:39:10Z</dcterms:created>
  <dcterms:modified xsi:type="dcterms:W3CDTF">2022-01-08T20:45:03Z</dcterms:modified>
</cp:coreProperties>
</file>